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sldIdLst>
    <p:sldId id="272" r:id="rId2"/>
    <p:sldId id="273" r:id="rId3"/>
    <p:sldId id="274" r:id="rId4"/>
  </p:sldIdLst>
  <p:sldSz cx="18288000" cy="10287000"/>
  <p:notesSz cx="6858000" cy="9144000"/>
  <p:embeddedFontLst>
    <p:embeddedFont>
      <p:font typeface="BIZ UDPゴシック" panose="020B0400000000000000" pitchFamily="50" charset="-128"/>
      <p:regular r:id="rId6"/>
      <p:bold r:id="rId7"/>
    </p:embeddedFont>
    <p:embeddedFont>
      <p:font typeface="Meiryo UI" panose="020B0604030504040204" pitchFamily="50" charset="-128"/>
      <p:regular r:id="rId8"/>
      <p:bold r:id="rId9"/>
      <p:italic r:id="rId10"/>
      <p:boldItalic r:id="rId11"/>
    </p:embeddedFont>
    <p:embeddedFont>
      <p:font typeface="Noto Sans JP Bold" panose="020B0800000000000000" pitchFamily="34" charset="-128"/>
      <p:regular r:id="rId12"/>
      <p:bold r:id="rId13"/>
    </p:embeddedFont>
    <p:embeddedFont>
      <p:font typeface="UD デジタル 教科書体 NK-B" panose="02020700000000000000" pitchFamily="18" charset="-128"/>
      <p:bold r:id="rId14"/>
    </p:embeddedFont>
    <p:embeddedFont>
      <p:font typeface="游ゴシック" panose="020B0400000000000000" pitchFamily="50" charset="-128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E0269F7C-6113-45DC-A704-CE2473166960}">
          <p14:sldIdLst>
            <p14:sldId id="272"/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848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4F81"/>
    <a:srgbClr val="3333CC"/>
    <a:srgbClr val="FFF5D5"/>
    <a:srgbClr val="004EAE"/>
    <a:srgbClr val="5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4" autoAdjust="0"/>
    <p:restoredTop sz="83273" autoAdjust="0"/>
  </p:normalViewPr>
  <p:slideViewPr>
    <p:cSldViewPr>
      <p:cViewPr varScale="1">
        <p:scale>
          <a:sx n="49" d="100"/>
          <a:sy n="49" d="100"/>
        </p:scale>
        <p:origin x="528" y="42"/>
      </p:cViewPr>
      <p:guideLst>
        <p:guide orient="horz" pos="184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1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2F3667-0A8C-40C9-B2F2-86994A217A49}" type="datetimeFigureOut">
              <a:rPr kumimoji="1" lang="ja-JP" altLang="en-US" smtClean="0"/>
              <a:t>2025/5/18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23FAA4-0FCD-4181-B0AB-7186CFE53F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2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1F546-FA62-6E0E-CA00-52C1190F9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E689BAA-C381-CD89-2A1F-7BCF5EE04BC5}"/>
              </a:ext>
            </a:extLst>
          </p:cNvPr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F0657BB-DF00-4EDE-E0B5-D71BDB07CA0F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A25CF1E-8D3B-0C29-8A1C-A0071CB54ACB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A8BD271C-4FD3-C2DC-D061-5337C666EE44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99CC204E-DCEA-7330-C075-2537AB0CA92A}"/>
              </a:ext>
            </a:extLst>
          </p:cNvPr>
          <p:cNvSpPr txBox="1"/>
          <p:nvPr/>
        </p:nvSpPr>
        <p:spPr>
          <a:xfrm>
            <a:off x="593724" y="173302"/>
            <a:ext cx="16665576" cy="639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9"/>
              </a:lnSpc>
            </a:pPr>
            <a:r>
              <a:rPr lang="en-US" altLang="ja-JP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FCL</a:t>
            </a:r>
            <a:r>
              <a:rPr lang="ja-JP" altLang="en-US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情報基盤　作成ダッシュボード</a:t>
            </a:r>
            <a:endParaRPr lang="en-US" altLang="ja-JP" sz="3600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42DD6B4D-89A0-D432-3864-3BDBC34A9127}"/>
              </a:ext>
            </a:extLst>
          </p:cNvPr>
          <p:cNvSpPr/>
          <p:nvPr/>
        </p:nvSpPr>
        <p:spPr>
          <a:xfrm>
            <a:off x="687280" y="1790700"/>
            <a:ext cx="641094" cy="663486"/>
          </a:xfrm>
          <a:custGeom>
            <a:avLst/>
            <a:gdLst/>
            <a:ahLst/>
            <a:cxnLst/>
            <a:rect l="l" t="t" r="r" b="b"/>
            <a:pathLst>
              <a:path w="641094" h="663486">
                <a:moveTo>
                  <a:pt x="0" y="0"/>
                </a:moveTo>
                <a:lnTo>
                  <a:pt x="641093" y="0"/>
                </a:lnTo>
                <a:lnTo>
                  <a:pt x="641093" y="663486"/>
                </a:lnTo>
                <a:lnTo>
                  <a:pt x="0" y="663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10">
            <a:extLst>
              <a:ext uri="{FF2B5EF4-FFF2-40B4-BE49-F238E27FC236}">
                <a16:creationId xmlns:a16="http://schemas.microsoft.com/office/drawing/2014/main" id="{C2DD2417-35C0-5618-8BE5-C3A21AFF0556}"/>
              </a:ext>
            </a:extLst>
          </p:cNvPr>
          <p:cNvGrpSpPr/>
          <p:nvPr/>
        </p:nvGrpSpPr>
        <p:grpSpPr>
          <a:xfrm>
            <a:off x="5040187" y="2225799"/>
            <a:ext cx="8218613" cy="214578"/>
            <a:chOff x="0" y="0"/>
            <a:chExt cx="2622315" cy="56514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8D292272-D71D-43CB-DF93-B99A792FFDE0}"/>
                </a:ext>
              </a:extLst>
            </p:cNvPr>
            <p:cNvSpPr/>
            <p:nvPr/>
          </p:nvSpPr>
          <p:spPr>
            <a:xfrm>
              <a:off x="0" y="0"/>
              <a:ext cx="2622315" cy="56514"/>
            </a:xfrm>
            <a:custGeom>
              <a:avLst/>
              <a:gdLst/>
              <a:ahLst/>
              <a:cxnLst/>
              <a:rect l="l" t="t" r="r" b="b"/>
              <a:pathLst>
                <a:path w="2622315" h="56514">
                  <a:moveTo>
                    <a:pt x="0" y="0"/>
                  </a:moveTo>
                  <a:lnTo>
                    <a:pt x="2622315" y="0"/>
                  </a:lnTo>
                  <a:lnTo>
                    <a:pt x="2622315" y="56514"/>
                  </a:lnTo>
                  <a:lnTo>
                    <a:pt x="0" y="56514"/>
                  </a:lnTo>
                  <a:close/>
                </a:path>
              </a:pathLst>
            </a:custGeom>
            <a:solidFill>
              <a:srgbClr val="5CDFE5">
                <a:alpha val="29804"/>
              </a:srgbClr>
            </a:solidFill>
          </p:spPr>
        </p:sp>
        <p:sp>
          <p:nvSpPr>
            <p:cNvPr id="9" name="TextBox 12">
              <a:extLst>
                <a:ext uri="{FF2B5EF4-FFF2-40B4-BE49-F238E27FC236}">
                  <a16:creationId xmlns:a16="http://schemas.microsoft.com/office/drawing/2014/main" id="{BA6B435E-580F-2E1D-430A-D72DDDB22D1D}"/>
                </a:ext>
              </a:extLst>
            </p:cNvPr>
            <p:cNvSpPr txBox="1"/>
            <p:nvPr/>
          </p:nvSpPr>
          <p:spPr>
            <a:xfrm>
              <a:off x="0" y="-47625"/>
              <a:ext cx="2622315" cy="104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7">
            <a:extLst>
              <a:ext uri="{FF2B5EF4-FFF2-40B4-BE49-F238E27FC236}">
                <a16:creationId xmlns:a16="http://schemas.microsoft.com/office/drawing/2014/main" id="{2E9D57C0-A23A-2C99-09DB-5CB68DD13F4D}"/>
              </a:ext>
            </a:extLst>
          </p:cNvPr>
          <p:cNvSpPr txBox="1"/>
          <p:nvPr/>
        </p:nvSpPr>
        <p:spPr>
          <a:xfrm>
            <a:off x="1524000" y="1893298"/>
            <a:ext cx="12725400" cy="49244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ja-JP" altLang="en-US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現在取り組んでいる業務＆プロジェクトについてご紹介</a:t>
            </a:r>
            <a:r>
              <a:rPr lang="en-US" altLang="ja-JP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(20</a:t>
            </a:r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分ほど</a:t>
            </a:r>
            <a:r>
              <a:rPr lang="en-US" altLang="ja-JP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)</a:t>
            </a:r>
            <a:endParaRPr lang="en-US" sz="32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pic>
        <p:nvPicPr>
          <p:cNvPr id="1026" name="Picture 2" descr="社長、部長">
            <a:extLst>
              <a:ext uri="{FF2B5EF4-FFF2-40B4-BE49-F238E27FC236}">
                <a16:creationId xmlns:a16="http://schemas.microsoft.com/office/drawing/2014/main" id="{54264856-1CB1-3CF0-2C39-00DBC5630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8450" y="3663315"/>
            <a:ext cx="89535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623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ADCF5-BB7B-C148-A0E0-2228D3922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AE3973B-9633-88FA-1078-FEF1F218BD04}"/>
              </a:ext>
            </a:extLst>
          </p:cNvPr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9027DDD-9C57-3733-BAD6-BC971D5B24E6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17AE110-1029-52D4-242A-C2E20ECCEEB9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C85E32A9-0492-2638-0861-44A8A7152781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E19E363F-C791-368B-B854-DC3C88F3910A}"/>
              </a:ext>
            </a:extLst>
          </p:cNvPr>
          <p:cNvSpPr txBox="1"/>
          <p:nvPr/>
        </p:nvSpPr>
        <p:spPr>
          <a:xfrm>
            <a:off x="593724" y="173302"/>
            <a:ext cx="16665576" cy="639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9"/>
              </a:lnSpc>
            </a:pPr>
            <a:r>
              <a:rPr lang="en-US" altLang="ja-JP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FCL</a:t>
            </a:r>
            <a:r>
              <a:rPr lang="ja-JP" altLang="en-US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情報基盤　作成ダッシュボード</a:t>
            </a:r>
            <a:endParaRPr lang="en-US" altLang="ja-JP" sz="3600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</p:txBody>
      </p:sp>
      <p:graphicFrame>
        <p:nvGraphicFramePr>
          <p:cNvPr id="10" name="表 9">
            <a:extLst>
              <a:ext uri="{FF2B5EF4-FFF2-40B4-BE49-F238E27FC236}">
                <a16:creationId xmlns:a16="http://schemas.microsoft.com/office/drawing/2014/main" id="{E9DE87C2-87E8-8ADF-0105-6351082E5D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588679"/>
              </p:ext>
            </p:extLst>
          </p:nvPr>
        </p:nvGraphicFramePr>
        <p:xfrm>
          <a:off x="6934200" y="1409700"/>
          <a:ext cx="10352313" cy="82988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24400">
                  <a:extLst>
                    <a:ext uri="{9D8B030D-6E8A-4147-A177-3AD203B41FA5}">
                      <a16:colId xmlns:a16="http://schemas.microsoft.com/office/drawing/2014/main" val="3231808495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2640339058"/>
                    </a:ext>
                  </a:extLst>
                </a:gridCol>
                <a:gridCol w="1741713">
                  <a:extLst>
                    <a:ext uri="{9D8B030D-6E8A-4147-A177-3AD203B41FA5}">
                      <a16:colId xmlns:a16="http://schemas.microsoft.com/office/drawing/2014/main" val="2846821771"/>
                    </a:ext>
                  </a:extLst>
                </a:gridCol>
              </a:tblGrid>
              <a:tr h="75507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用途</a:t>
                      </a:r>
                    </a:p>
                  </a:txBody>
                  <a:tcPr anchor="ctr">
                    <a:solidFill>
                      <a:srgbClr val="214F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活用シーン</a:t>
                      </a:r>
                    </a:p>
                  </a:txBody>
                  <a:tcPr anchor="ctr">
                    <a:solidFill>
                      <a:srgbClr val="214F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完成予定時期</a:t>
                      </a:r>
                    </a:p>
                  </a:txBody>
                  <a:tcPr anchor="ctr">
                    <a:solidFill>
                      <a:srgbClr val="214F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121848"/>
                  </a:ext>
                </a:extLst>
              </a:tr>
              <a:tr h="75507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①起用レート推移</a:t>
                      </a:r>
                      <a:endParaRPr kumimoji="1" lang="en-US" altLang="ja-JP" b="1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214F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契約レート</a:t>
                      </a:r>
                      <a:r>
                        <a:rPr kumimoji="1" lang="en-US" altLang="ja-JP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(</a:t>
                      </a:r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＋市況概況</a:t>
                      </a:r>
                      <a:r>
                        <a:rPr kumimoji="1" lang="en-US" altLang="ja-JP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)</a:t>
                      </a:r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の参照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3825676"/>
                  </a:ext>
                </a:extLst>
              </a:tr>
              <a:tr h="75507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②運賃実績推移</a:t>
                      </a:r>
                    </a:p>
                  </a:txBody>
                  <a:tcPr anchor="ctr">
                    <a:solidFill>
                      <a:srgbClr val="214F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運賃実績の参照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2604785"/>
                  </a:ext>
                </a:extLst>
              </a:tr>
              <a:tr h="75507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③出荷本数実績推移</a:t>
                      </a:r>
                    </a:p>
                  </a:txBody>
                  <a:tcPr anchor="ctr">
                    <a:solidFill>
                      <a:srgbClr val="214F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出荷実績の参照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1039327"/>
                  </a:ext>
                </a:extLst>
              </a:tr>
              <a:tr h="75507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④単価予実推移</a:t>
                      </a:r>
                      <a:r>
                        <a:rPr kumimoji="1" lang="en-US" altLang="ja-JP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(</a:t>
                      </a:r>
                      <a:r>
                        <a:rPr kumimoji="1" lang="ja-JP" altLang="en-US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★</a:t>
                      </a:r>
                      <a:r>
                        <a:rPr kumimoji="1" lang="en-US" altLang="ja-JP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)</a:t>
                      </a:r>
                      <a:endParaRPr kumimoji="1" lang="ja-JP" altLang="en-US" b="1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214F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想定単価に対する実績の参照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32799"/>
                  </a:ext>
                </a:extLst>
              </a:tr>
              <a:tr h="75507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⑤実績変化分析ダッシュボード</a:t>
                      </a:r>
                    </a:p>
                  </a:txBody>
                  <a:tcPr anchor="ctr">
                    <a:solidFill>
                      <a:srgbClr val="214F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実績データの変化分析</a:t>
                      </a:r>
                      <a:r>
                        <a:rPr kumimoji="1" lang="en-US" altLang="ja-JP" sz="1400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(</a:t>
                      </a:r>
                      <a:r>
                        <a:rPr kumimoji="1" lang="ja-JP" altLang="en-US" sz="1400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エリア・キャリア</a:t>
                      </a:r>
                      <a:r>
                        <a:rPr kumimoji="1" lang="en-US" altLang="ja-JP" sz="1400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)</a:t>
                      </a:r>
                      <a:endParaRPr kumimoji="1" lang="ja-JP" altLang="en-US" b="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6915359"/>
                  </a:ext>
                </a:extLst>
              </a:tr>
              <a:tr h="75507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⑥年間見通し金額規模推移</a:t>
                      </a:r>
                      <a:endParaRPr kumimoji="1" lang="en-US" altLang="ja-JP" b="1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214F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年間運賃金額見通し</a:t>
                      </a:r>
                      <a:r>
                        <a:rPr kumimoji="1" lang="en-US" altLang="ja-JP" sz="1400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(</a:t>
                      </a:r>
                      <a:r>
                        <a:rPr kumimoji="1" lang="ja-JP" altLang="en-US" sz="1400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１月～１２月</a:t>
                      </a:r>
                      <a:r>
                        <a:rPr kumimoji="1" lang="en-US" altLang="ja-JP" sz="1400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)</a:t>
                      </a:r>
                    </a:p>
                    <a:p>
                      <a:pPr algn="ctr"/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の参照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5/31</a:t>
                      </a:r>
                      <a:endParaRPr kumimoji="1" lang="ja-JP" altLang="en-US" b="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7237659"/>
                  </a:ext>
                </a:extLst>
              </a:tr>
              <a:tr h="75507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⑦運賃交渉金額規模推移</a:t>
                      </a:r>
                      <a:r>
                        <a:rPr kumimoji="1" lang="en-US" altLang="ja-JP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(</a:t>
                      </a:r>
                      <a:r>
                        <a:rPr kumimoji="1" lang="ja-JP" altLang="en-US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実データ</a:t>
                      </a:r>
                      <a:r>
                        <a:rPr kumimoji="1" lang="en-US" altLang="ja-JP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)</a:t>
                      </a:r>
                      <a:endParaRPr kumimoji="1" lang="ja-JP" altLang="en-US" b="1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214F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交渉段階別金額規模</a:t>
                      </a:r>
                      <a:r>
                        <a:rPr kumimoji="1" lang="en-US" altLang="ja-JP" sz="1600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(</a:t>
                      </a:r>
                      <a:r>
                        <a:rPr kumimoji="1" lang="ja-JP" altLang="en-US" sz="1600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実金額</a:t>
                      </a:r>
                      <a:r>
                        <a:rPr kumimoji="1" lang="en-US" altLang="ja-JP" sz="1600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)</a:t>
                      </a:r>
                      <a:endParaRPr kumimoji="1" lang="en-US" altLang="ja-JP" b="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pPr algn="ctr"/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の変化分析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1634145"/>
                  </a:ext>
                </a:extLst>
              </a:tr>
              <a:tr h="75507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⑧運賃交渉金額規模推移</a:t>
                      </a:r>
                      <a:r>
                        <a:rPr kumimoji="1" lang="en-US" altLang="ja-JP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(</a:t>
                      </a:r>
                      <a:r>
                        <a:rPr kumimoji="1" lang="ja-JP" altLang="en-US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単価変動のみ</a:t>
                      </a:r>
                      <a:r>
                        <a:rPr kumimoji="1" lang="en-US" altLang="ja-JP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)</a:t>
                      </a:r>
                      <a:endParaRPr kumimoji="1" lang="ja-JP" altLang="en-US" b="1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214F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交渉段階別金額</a:t>
                      </a:r>
                      <a:r>
                        <a:rPr kumimoji="1" lang="en-US" altLang="ja-JP" sz="1600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(</a:t>
                      </a:r>
                      <a:r>
                        <a:rPr kumimoji="1" lang="ja-JP" altLang="en-US" sz="1600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単価変動のみ</a:t>
                      </a:r>
                      <a:r>
                        <a:rPr kumimoji="1" lang="en-US" altLang="ja-JP" sz="1600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)</a:t>
                      </a:r>
                      <a:endParaRPr kumimoji="1" lang="en-US" altLang="ja-JP" b="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pPr algn="ctr"/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の変化分析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(</a:t>
                      </a:r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済</a:t>
                      </a:r>
                      <a:r>
                        <a:rPr kumimoji="1" lang="en-US" altLang="ja-JP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)</a:t>
                      </a:r>
                      <a:endParaRPr kumimoji="1" lang="ja-JP" altLang="en-US" b="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4383113"/>
                  </a:ext>
                </a:extLst>
              </a:tr>
              <a:tr h="74814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⑨</a:t>
                      </a:r>
                      <a:r>
                        <a:rPr kumimoji="1" lang="en-US" altLang="ja-JP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BID</a:t>
                      </a:r>
                      <a:r>
                        <a:rPr kumimoji="1" lang="ja-JP" altLang="en-US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最廉価コスト試算表</a:t>
                      </a:r>
                      <a:endParaRPr kumimoji="1" lang="en-US" altLang="ja-JP" b="1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rgbClr val="214F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業者提示</a:t>
                      </a:r>
                      <a:r>
                        <a:rPr kumimoji="1" lang="en-US" altLang="ja-JP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BID</a:t>
                      </a:r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データに対する</a:t>
                      </a:r>
                      <a:endParaRPr kumimoji="1" lang="en-US" altLang="ja-JP" b="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pPr algn="ctr"/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最廉価コスト試算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5/31</a:t>
                      </a:r>
                      <a:endParaRPr kumimoji="1" lang="ja-JP" altLang="en-US" b="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551337"/>
                  </a:ext>
                </a:extLst>
              </a:tr>
              <a:tr h="75507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⑩業者戦略ダッシュボード</a:t>
                      </a:r>
                    </a:p>
                  </a:txBody>
                  <a:tcPr anchor="ctr">
                    <a:solidFill>
                      <a:srgbClr val="214F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業者毎の得意レーン可視化</a:t>
                      </a:r>
                      <a:endParaRPr kumimoji="1" lang="en-US" altLang="ja-JP" b="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pPr algn="ctr"/>
                      <a:r>
                        <a:rPr kumimoji="1" lang="ja-JP" altLang="en-US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運賃交渉シナリオ作成補助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5/31</a:t>
                      </a:r>
                      <a:endParaRPr kumimoji="1" lang="ja-JP" altLang="en-US" b="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8568058"/>
                  </a:ext>
                </a:extLst>
              </a:tr>
            </a:tbl>
          </a:graphicData>
        </a:graphic>
      </p:graphicFrame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15DAFAB-3708-63D2-3D5C-1F9FA8956477}"/>
              </a:ext>
            </a:extLst>
          </p:cNvPr>
          <p:cNvSpPr/>
          <p:nvPr/>
        </p:nvSpPr>
        <p:spPr>
          <a:xfrm>
            <a:off x="6934200" y="2095499"/>
            <a:ext cx="10352313" cy="4645172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B368FD9C-091A-F3FD-F499-F4B1279F0A04}"/>
              </a:ext>
            </a:extLst>
          </p:cNvPr>
          <p:cNvSpPr/>
          <p:nvPr/>
        </p:nvSpPr>
        <p:spPr>
          <a:xfrm>
            <a:off x="361848" y="1409700"/>
            <a:ext cx="5962752" cy="1381230"/>
          </a:xfrm>
          <a:prstGeom prst="roundRect">
            <a:avLst/>
          </a:prstGeom>
          <a:solidFill>
            <a:srgbClr val="FFF5D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8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FCL</a:t>
            </a:r>
            <a:r>
              <a:rPr kumimoji="1" lang="ja-JP" altLang="en-US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における</a:t>
            </a:r>
            <a:r>
              <a:rPr kumimoji="1" lang="ja-JP" altLang="en-US" sz="28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情報基盤</a:t>
            </a:r>
            <a:endParaRPr kumimoji="1" lang="en-US" altLang="ja-JP" sz="2800" dirty="0">
              <a:solidFill>
                <a:srgbClr val="214F8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16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16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データを活用して意思決定や業務改善を行うための土台）</a:t>
            </a:r>
            <a:endParaRPr kumimoji="1" lang="en-US" altLang="ja-JP" sz="1600" dirty="0">
              <a:solidFill>
                <a:srgbClr val="214F8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</a:t>
            </a:r>
            <a:r>
              <a:rPr kumimoji="1" lang="en-US" altLang="ja-JP" sz="28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Tableau</a:t>
            </a:r>
            <a:r>
              <a:rPr kumimoji="1" lang="ja-JP" altLang="en-US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を用いて作成中</a:t>
            </a:r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DE176265-560A-FD74-877C-CF7B604FE73C}"/>
              </a:ext>
            </a:extLst>
          </p:cNvPr>
          <p:cNvSpPr/>
          <p:nvPr/>
        </p:nvSpPr>
        <p:spPr>
          <a:xfrm>
            <a:off x="361848" y="3174650"/>
            <a:ext cx="5962752" cy="1381230"/>
          </a:xfrm>
          <a:prstGeom prst="roundRect">
            <a:avLst/>
          </a:prstGeom>
          <a:solidFill>
            <a:srgbClr val="FFF5D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用途別に</a:t>
            </a:r>
            <a:endParaRPr kumimoji="1" lang="en-US" altLang="ja-JP" sz="2400" dirty="0">
              <a:solidFill>
                <a:srgbClr val="214F8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計</a:t>
            </a:r>
            <a:r>
              <a:rPr kumimoji="1" lang="ja-JP" altLang="en-US" sz="32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１０</a:t>
            </a:r>
            <a:r>
              <a:rPr kumimoji="1" lang="ja-JP" altLang="en-US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種類のダッシュボードを作成中</a:t>
            </a:r>
            <a:r>
              <a:rPr kumimoji="1" lang="en-US" altLang="ja-JP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右図</a:t>
            </a:r>
            <a:r>
              <a:rPr kumimoji="1" lang="en-US" altLang="ja-JP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sz="2400" dirty="0">
              <a:solidFill>
                <a:srgbClr val="214F8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1858FE4-9B7B-B85F-074A-ACFE5AD7591E}"/>
              </a:ext>
            </a:extLst>
          </p:cNvPr>
          <p:cNvSpPr/>
          <p:nvPr/>
        </p:nvSpPr>
        <p:spPr>
          <a:xfrm>
            <a:off x="6934200" y="6767891"/>
            <a:ext cx="10352313" cy="2920392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E9A76930-7C1F-A417-653E-8C959A66DA63}"/>
              </a:ext>
            </a:extLst>
          </p:cNvPr>
          <p:cNvSpPr/>
          <p:nvPr/>
        </p:nvSpPr>
        <p:spPr>
          <a:xfrm>
            <a:off x="367291" y="4982032"/>
            <a:ext cx="5962752" cy="1211036"/>
          </a:xfrm>
          <a:prstGeom prst="roundRect">
            <a:avLst/>
          </a:prstGeom>
          <a:solidFill>
            <a:srgbClr val="FFF5D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KPI</a:t>
            </a:r>
            <a:r>
              <a:rPr kumimoji="1" lang="ja-JP" altLang="en-US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測定用</a:t>
            </a:r>
            <a:r>
              <a:rPr kumimoji="1" lang="en-US" altLang="ja-JP" sz="32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6</a:t>
            </a:r>
            <a:r>
              <a:rPr kumimoji="1" lang="ja-JP" altLang="en-US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つ</a:t>
            </a:r>
            <a:endParaRPr kumimoji="1" lang="en-US" altLang="ja-JP" sz="2400" dirty="0">
              <a:solidFill>
                <a:srgbClr val="214F8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0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※</a:t>
            </a:r>
            <a:r>
              <a:rPr kumimoji="1" lang="ja-JP" altLang="en-US" sz="20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成果目標に対し進捗や問題点を明確化</a:t>
            </a: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C0864767-56D4-94C1-09EE-4744E57B8847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 flipV="1">
            <a:off x="6330043" y="4418085"/>
            <a:ext cx="604157" cy="1169465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B937A304-A68F-2DAB-E51A-D9E51876DB6E}"/>
              </a:ext>
            </a:extLst>
          </p:cNvPr>
          <p:cNvSpPr/>
          <p:nvPr/>
        </p:nvSpPr>
        <p:spPr>
          <a:xfrm>
            <a:off x="361848" y="6431423"/>
            <a:ext cx="5962752" cy="1211036"/>
          </a:xfrm>
          <a:prstGeom prst="roundRect">
            <a:avLst/>
          </a:prstGeom>
          <a:solidFill>
            <a:srgbClr val="FFF5D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運賃交渉データ分析用</a:t>
            </a:r>
            <a:r>
              <a:rPr kumimoji="1" lang="en-US" altLang="ja-JP" sz="32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4</a:t>
            </a:r>
            <a:r>
              <a:rPr kumimoji="1" lang="ja-JP" altLang="en-US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つ</a:t>
            </a:r>
            <a:endParaRPr kumimoji="1" lang="en-US" altLang="ja-JP" sz="2400" dirty="0">
              <a:solidFill>
                <a:srgbClr val="214F8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0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※</a:t>
            </a:r>
            <a:r>
              <a:rPr kumimoji="1" lang="ja-JP" altLang="en-US" sz="20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運賃交渉を行う際の判断拡充資料</a:t>
            </a: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3D30434D-22B1-3718-4DFD-FEE5137B22A3}"/>
              </a:ext>
            </a:extLst>
          </p:cNvPr>
          <p:cNvCxnSpPr>
            <a:cxnSpLocks/>
            <a:stCxn id="22" idx="3"/>
            <a:endCxn id="16" idx="1"/>
          </p:cNvCxnSpPr>
          <p:nvPr/>
        </p:nvCxnSpPr>
        <p:spPr>
          <a:xfrm>
            <a:off x="6324600" y="7036941"/>
            <a:ext cx="609600" cy="1191146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7">
            <a:extLst>
              <a:ext uri="{FF2B5EF4-FFF2-40B4-BE49-F238E27FC236}">
                <a16:creationId xmlns:a16="http://schemas.microsoft.com/office/drawing/2014/main" id="{FDB58947-A186-019A-08C0-09193D3F4FB2}"/>
              </a:ext>
            </a:extLst>
          </p:cNvPr>
          <p:cNvSpPr/>
          <p:nvPr/>
        </p:nvSpPr>
        <p:spPr>
          <a:xfrm>
            <a:off x="361848" y="8291065"/>
            <a:ext cx="489857" cy="506967"/>
          </a:xfrm>
          <a:custGeom>
            <a:avLst/>
            <a:gdLst/>
            <a:ahLst/>
            <a:cxnLst/>
            <a:rect l="l" t="t" r="r" b="b"/>
            <a:pathLst>
              <a:path w="641094" h="663486">
                <a:moveTo>
                  <a:pt x="0" y="0"/>
                </a:moveTo>
                <a:lnTo>
                  <a:pt x="641093" y="0"/>
                </a:lnTo>
                <a:lnTo>
                  <a:pt x="641093" y="663486"/>
                </a:lnTo>
                <a:lnTo>
                  <a:pt x="0" y="663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309AD6C3-2D5C-055B-C1C2-5C440B88907A}"/>
              </a:ext>
            </a:extLst>
          </p:cNvPr>
          <p:cNvSpPr txBox="1"/>
          <p:nvPr/>
        </p:nvSpPr>
        <p:spPr>
          <a:xfrm>
            <a:off x="851705" y="8323243"/>
            <a:ext cx="57776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次ページで一例の見方・使い方を説明</a:t>
            </a:r>
            <a:r>
              <a:rPr kumimoji="1" lang="en-US" altLang="ja-JP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★</a:t>
            </a:r>
            <a:r>
              <a:rPr kumimoji="1" lang="en-US" altLang="ja-JP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sz="2400" dirty="0">
              <a:solidFill>
                <a:srgbClr val="214F8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7394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A6A5D78-675B-9473-EE48-520B2A460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1CFD93E-3427-3D93-739D-CA522E6041A6}"/>
              </a:ext>
            </a:extLst>
          </p:cNvPr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9BC48AC-BACB-690E-5ABC-EFE1409B1423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E75CD24-4451-8B61-311D-59C95D7EF9D6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FCCCEF46-25F8-0E62-A48F-900D89A10C17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2D588841-05D6-2155-7E96-BF80E03C1653}"/>
              </a:ext>
            </a:extLst>
          </p:cNvPr>
          <p:cNvSpPr txBox="1"/>
          <p:nvPr/>
        </p:nvSpPr>
        <p:spPr>
          <a:xfrm>
            <a:off x="593724" y="173302"/>
            <a:ext cx="16665576" cy="639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9"/>
              </a:lnSpc>
            </a:pPr>
            <a:r>
              <a:rPr lang="en-US" altLang="ja-JP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FCL</a:t>
            </a:r>
            <a:r>
              <a:rPr lang="ja-JP" altLang="en-US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情報基盤　作成ダッシュボード</a:t>
            </a:r>
            <a:endParaRPr lang="en-US" altLang="ja-JP" sz="3600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</p:txBody>
      </p:sp>
      <p:graphicFrame>
        <p:nvGraphicFramePr>
          <p:cNvPr id="10" name="表 9">
            <a:extLst>
              <a:ext uri="{FF2B5EF4-FFF2-40B4-BE49-F238E27FC236}">
                <a16:creationId xmlns:a16="http://schemas.microsoft.com/office/drawing/2014/main" id="{B277E36E-90B2-8FEA-8FEC-1C165A58D13C}"/>
              </a:ext>
            </a:extLst>
          </p:cNvPr>
          <p:cNvGraphicFramePr>
            <a:graphicFrameLocks noGrp="1"/>
          </p:cNvGraphicFramePr>
          <p:nvPr/>
        </p:nvGraphicFramePr>
        <p:xfrm>
          <a:off x="6934200" y="1409700"/>
          <a:ext cx="10352313" cy="80094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40885">
                  <a:extLst>
                    <a:ext uri="{9D8B030D-6E8A-4147-A177-3AD203B41FA5}">
                      <a16:colId xmlns:a16="http://schemas.microsoft.com/office/drawing/2014/main" val="3231808495"/>
                    </a:ext>
                  </a:extLst>
                </a:gridCol>
                <a:gridCol w="4269715">
                  <a:extLst>
                    <a:ext uri="{9D8B030D-6E8A-4147-A177-3AD203B41FA5}">
                      <a16:colId xmlns:a16="http://schemas.microsoft.com/office/drawing/2014/main" val="2640339058"/>
                    </a:ext>
                  </a:extLst>
                </a:gridCol>
                <a:gridCol w="1741713">
                  <a:extLst>
                    <a:ext uri="{9D8B030D-6E8A-4147-A177-3AD203B41FA5}">
                      <a16:colId xmlns:a16="http://schemas.microsoft.com/office/drawing/2014/main" val="2846821771"/>
                    </a:ext>
                  </a:extLst>
                </a:gridCol>
              </a:tblGrid>
              <a:tr h="72813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用途</a:t>
                      </a:r>
                    </a:p>
                  </a:txBody>
                  <a:tcPr anchor="ctr">
                    <a:solidFill>
                      <a:srgbClr val="214F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活用シーン</a:t>
                      </a:r>
                    </a:p>
                  </a:txBody>
                  <a:tcPr anchor="ctr">
                    <a:solidFill>
                      <a:srgbClr val="214F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完成予定時期</a:t>
                      </a:r>
                    </a:p>
                  </a:txBody>
                  <a:tcPr anchor="ctr">
                    <a:solidFill>
                      <a:srgbClr val="214F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121848"/>
                  </a:ext>
                </a:extLst>
              </a:tr>
              <a:tr h="72813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①起用レート推移</a:t>
                      </a:r>
                      <a:endParaRPr kumimoji="1" lang="en-US" altLang="ja-JP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>
                    <a:solidFill>
                      <a:srgbClr val="214F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契約レート</a:t>
                      </a:r>
                      <a:r>
                        <a:rPr kumimoji="1" lang="en-US" altLang="ja-JP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(</a:t>
                      </a:r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＋市況概況</a:t>
                      </a:r>
                      <a:r>
                        <a:rPr kumimoji="1" lang="en-US" altLang="ja-JP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)</a:t>
                      </a:r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の参照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3825676"/>
                  </a:ext>
                </a:extLst>
              </a:tr>
              <a:tr h="72813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②運賃実績推移</a:t>
                      </a:r>
                    </a:p>
                  </a:txBody>
                  <a:tcPr anchor="ctr">
                    <a:solidFill>
                      <a:srgbClr val="214F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運賃実績の参照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2604785"/>
                  </a:ext>
                </a:extLst>
              </a:tr>
              <a:tr h="72813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③出荷本数実績推移</a:t>
                      </a:r>
                    </a:p>
                  </a:txBody>
                  <a:tcPr anchor="ctr">
                    <a:solidFill>
                      <a:srgbClr val="214F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出荷実績の参照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1039327"/>
                  </a:ext>
                </a:extLst>
              </a:tr>
              <a:tr h="72813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★</a:t>
                      </a:r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④単価予実推移</a:t>
                      </a:r>
                    </a:p>
                  </a:txBody>
                  <a:tcPr anchor="ctr">
                    <a:solidFill>
                      <a:srgbClr val="214F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想定単価に対する実績の参照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32799"/>
                  </a:ext>
                </a:extLst>
              </a:tr>
              <a:tr h="72813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⑤実績変化分析ダッシュボード</a:t>
                      </a:r>
                    </a:p>
                  </a:txBody>
                  <a:tcPr anchor="ctr">
                    <a:solidFill>
                      <a:srgbClr val="214F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実績データの変化分析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6915359"/>
                  </a:ext>
                </a:extLst>
              </a:tr>
              <a:tr h="72813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⑥年間見通し金額規模推移</a:t>
                      </a:r>
                      <a:endParaRPr kumimoji="1" lang="en-US" altLang="ja-JP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>
                    <a:solidFill>
                      <a:srgbClr val="214F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年間運賃金額見通し</a:t>
                      </a:r>
                      <a:r>
                        <a:rPr kumimoji="1" lang="en-US" altLang="ja-JP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(</a:t>
                      </a:r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１月～１２月</a:t>
                      </a:r>
                      <a:r>
                        <a:rPr kumimoji="1" lang="en-US" altLang="ja-JP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)</a:t>
                      </a:r>
                    </a:p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の参照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7237659"/>
                  </a:ext>
                </a:extLst>
              </a:tr>
              <a:tr h="72813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⑦運賃交渉金額規模推移</a:t>
                      </a:r>
                      <a:r>
                        <a:rPr kumimoji="1" lang="en-US" altLang="ja-JP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(</a:t>
                      </a:r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実データ</a:t>
                      </a:r>
                      <a:r>
                        <a:rPr kumimoji="1" lang="en-US" altLang="ja-JP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)</a:t>
                      </a:r>
                      <a:endParaRPr kumimoji="1" lang="ja-JP" altLang="en-US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>
                    <a:solidFill>
                      <a:srgbClr val="214F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交渉段階別金額規模</a:t>
                      </a:r>
                      <a:r>
                        <a:rPr kumimoji="1" lang="en-US" altLang="ja-JP" sz="16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(</a:t>
                      </a:r>
                      <a:r>
                        <a:rPr kumimoji="1" lang="ja-JP" altLang="en-US" sz="16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実金額</a:t>
                      </a:r>
                      <a:r>
                        <a:rPr kumimoji="1" lang="en-US" altLang="ja-JP" sz="16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)</a:t>
                      </a:r>
                      <a:endParaRPr kumimoji="1" lang="en-US" altLang="ja-JP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の変化分析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1634145"/>
                  </a:ext>
                </a:extLst>
              </a:tr>
              <a:tr h="72813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⑧運賃交渉金額規模推移</a:t>
                      </a:r>
                      <a:r>
                        <a:rPr kumimoji="1" lang="en-US" altLang="ja-JP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(</a:t>
                      </a:r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単価変動のみ</a:t>
                      </a:r>
                      <a:r>
                        <a:rPr kumimoji="1" lang="en-US" altLang="ja-JP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)</a:t>
                      </a:r>
                      <a:endParaRPr kumimoji="1" lang="ja-JP" altLang="en-US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>
                    <a:solidFill>
                      <a:srgbClr val="214F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交渉段階別金額</a:t>
                      </a:r>
                      <a:r>
                        <a:rPr kumimoji="1" lang="en-US" altLang="ja-JP" sz="16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(</a:t>
                      </a:r>
                      <a:r>
                        <a:rPr kumimoji="1" lang="ja-JP" altLang="en-US" sz="16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単価変動のみ</a:t>
                      </a:r>
                      <a:r>
                        <a:rPr kumimoji="1" lang="en-US" altLang="ja-JP" sz="16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)</a:t>
                      </a:r>
                      <a:endParaRPr kumimoji="1" lang="en-US" altLang="ja-JP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の変化分析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4383113"/>
                  </a:ext>
                </a:extLst>
              </a:tr>
              <a:tr h="72813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⑨</a:t>
                      </a:r>
                      <a:r>
                        <a:rPr kumimoji="1" lang="en-US" altLang="ja-JP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BID</a:t>
                      </a:r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最廉価コスト試算表</a:t>
                      </a:r>
                      <a:endParaRPr kumimoji="1" lang="en-US" altLang="ja-JP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>
                    <a:solidFill>
                      <a:srgbClr val="214F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業者提示</a:t>
                      </a:r>
                      <a:r>
                        <a:rPr kumimoji="1" lang="en-US" altLang="ja-JP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BID</a:t>
                      </a:r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データに対する</a:t>
                      </a:r>
                      <a:endParaRPr kumimoji="1" lang="en-US" altLang="ja-JP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最廉価コスト試算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551337"/>
                  </a:ext>
                </a:extLst>
              </a:tr>
              <a:tr h="72813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⑩業者戦略ダッシュボード</a:t>
                      </a:r>
                    </a:p>
                  </a:txBody>
                  <a:tcPr anchor="ctr">
                    <a:solidFill>
                      <a:srgbClr val="214F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業者毎の得意レーン可視化</a:t>
                      </a:r>
                      <a:endParaRPr kumimoji="1" lang="en-US" altLang="ja-JP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運賃交渉シナリオ作成補助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8568058"/>
                  </a:ext>
                </a:extLst>
              </a:tr>
            </a:tbl>
          </a:graphicData>
        </a:graphic>
      </p:graphicFrame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E07CDE6-AA39-33D5-6936-772C4AF04252}"/>
              </a:ext>
            </a:extLst>
          </p:cNvPr>
          <p:cNvSpPr/>
          <p:nvPr/>
        </p:nvSpPr>
        <p:spPr>
          <a:xfrm>
            <a:off x="6934200" y="2095499"/>
            <a:ext cx="10352313" cy="433795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8ECCC9DB-97D3-3A15-9338-7B75BD8D65B0}"/>
              </a:ext>
            </a:extLst>
          </p:cNvPr>
          <p:cNvSpPr/>
          <p:nvPr/>
        </p:nvSpPr>
        <p:spPr>
          <a:xfrm>
            <a:off x="19583400" y="1409700"/>
            <a:ext cx="5962752" cy="1381230"/>
          </a:xfrm>
          <a:prstGeom prst="roundRect">
            <a:avLst/>
          </a:prstGeom>
          <a:solidFill>
            <a:srgbClr val="FFF5D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8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FCL</a:t>
            </a:r>
            <a:r>
              <a:rPr kumimoji="1" lang="ja-JP" altLang="en-US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における</a:t>
            </a:r>
            <a:r>
              <a:rPr kumimoji="1" lang="ja-JP" altLang="en-US" sz="28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情報基盤</a:t>
            </a:r>
            <a:endParaRPr kumimoji="1" lang="en-US" altLang="ja-JP" sz="2800" dirty="0">
              <a:solidFill>
                <a:srgbClr val="214F8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16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16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データを活用して意思決定や業務改善を行うための土台）</a:t>
            </a:r>
            <a:endParaRPr kumimoji="1" lang="en-US" altLang="ja-JP" sz="1600" dirty="0">
              <a:solidFill>
                <a:srgbClr val="214F8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</a:t>
            </a:r>
            <a:r>
              <a:rPr kumimoji="1" lang="en-US" altLang="ja-JP" sz="28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Tableau</a:t>
            </a:r>
            <a:r>
              <a:rPr kumimoji="1" lang="ja-JP" altLang="en-US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を用いて作成中</a:t>
            </a:r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F80229FB-84BA-4F74-5C7D-10F35449ECFD}"/>
              </a:ext>
            </a:extLst>
          </p:cNvPr>
          <p:cNvSpPr/>
          <p:nvPr/>
        </p:nvSpPr>
        <p:spPr>
          <a:xfrm>
            <a:off x="19583400" y="3174650"/>
            <a:ext cx="5962752" cy="1381230"/>
          </a:xfrm>
          <a:prstGeom prst="roundRect">
            <a:avLst/>
          </a:prstGeom>
          <a:solidFill>
            <a:srgbClr val="FFF5D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用途別に</a:t>
            </a:r>
            <a:endParaRPr kumimoji="1" lang="en-US" altLang="ja-JP" sz="2400" dirty="0">
              <a:solidFill>
                <a:srgbClr val="214F8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計</a:t>
            </a:r>
            <a:r>
              <a:rPr kumimoji="1" lang="ja-JP" altLang="en-US" sz="32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１０</a:t>
            </a:r>
            <a:r>
              <a:rPr kumimoji="1" lang="ja-JP" altLang="en-US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種類のダッシュボードを作成中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1BFF8FF-09E0-DC17-C5E4-7A20EED6EA1F}"/>
              </a:ext>
            </a:extLst>
          </p:cNvPr>
          <p:cNvSpPr/>
          <p:nvPr/>
        </p:nvSpPr>
        <p:spPr>
          <a:xfrm>
            <a:off x="6934200" y="6498771"/>
            <a:ext cx="10352313" cy="2920392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B0928D03-5A31-D328-2235-B8D9C81A6343}"/>
              </a:ext>
            </a:extLst>
          </p:cNvPr>
          <p:cNvSpPr/>
          <p:nvPr/>
        </p:nvSpPr>
        <p:spPr>
          <a:xfrm>
            <a:off x="367291" y="4432422"/>
            <a:ext cx="5962752" cy="1211036"/>
          </a:xfrm>
          <a:prstGeom prst="roundRect">
            <a:avLst/>
          </a:prstGeom>
          <a:solidFill>
            <a:srgbClr val="FFF5D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KPI</a:t>
            </a:r>
            <a:r>
              <a:rPr kumimoji="1" lang="ja-JP" altLang="en-US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測定用</a:t>
            </a:r>
            <a:r>
              <a:rPr kumimoji="1" lang="en-US" altLang="ja-JP" sz="32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6</a:t>
            </a:r>
            <a:r>
              <a:rPr kumimoji="1" lang="ja-JP" altLang="en-US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つ</a:t>
            </a:r>
            <a:endParaRPr kumimoji="1" lang="en-US" altLang="ja-JP" sz="2400" dirty="0">
              <a:solidFill>
                <a:srgbClr val="214F8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0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※</a:t>
            </a:r>
            <a:r>
              <a:rPr kumimoji="1" lang="ja-JP" altLang="en-US" sz="20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成果目標に対進捗や問題点を明確化</a:t>
            </a: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C0DECC50-7CB5-A354-5B80-0B8FCB8CC0E4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 flipV="1">
            <a:off x="6330043" y="4264478"/>
            <a:ext cx="604157" cy="77346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979E45BF-E3C5-B51D-0735-A11023FFA7CB}"/>
              </a:ext>
            </a:extLst>
          </p:cNvPr>
          <p:cNvSpPr/>
          <p:nvPr/>
        </p:nvSpPr>
        <p:spPr>
          <a:xfrm>
            <a:off x="361848" y="6124473"/>
            <a:ext cx="5962752" cy="1211036"/>
          </a:xfrm>
          <a:prstGeom prst="roundRect">
            <a:avLst/>
          </a:prstGeom>
          <a:solidFill>
            <a:srgbClr val="FFF5D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運賃交渉データ分析用</a:t>
            </a:r>
            <a:r>
              <a:rPr kumimoji="1" lang="en-US" altLang="ja-JP" sz="32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4</a:t>
            </a:r>
            <a:r>
              <a:rPr kumimoji="1" lang="ja-JP" altLang="en-US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つ</a:t>
            </a:r>
            <a:endParaRPr kumimoji="1" lang="en-US" altLang="ja-JP" sz="2400" dirty="0">
              <a:solidFill>
                <a:srgbClr val="214F8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0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※</a:t>
            </a:r>
            <a:r>
              <a:rPr kumimoji="1" lang="ja-JP" altLang="en-US" sz="20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運賃交渉を行う際の判断拡充資料</a:t>
            </a: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E14BB18C-FDFC-C349-0930-DBD4A0C8B319}"/>
              </a:ext>
            </a:extLst>
          </p:cNvPr>
          <p:cNvCxnSpPr>
            <a:cxnSpLocks/>
            <a:stCxn id="22" idx="3"/>
            <a:endCxn id="16" idx="1"/>
          </p:cNvCxnSpPr>
          <p:nvPr/>
        </p:nvCxnSpPr>
        <p:spPr>
          <a:xfrm>
            <a:off x="6324600" y="6729991"/>
            <a:ext cx="609600" cy="1228976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eeform 7">
            <a:extLst>
              <a:ext uri="{FF2B5EF4-FFF2-40B4-BE49-F238E27FC236}">
                <a16:creationId xmlns:a16="http://schemas.microsoft.com/office/drawing/2014/main" id="{16C1A709-CFCA-E013-47F1-E836C4B49EC4}"/>
              </a:ext>
            </a:extLst>
          </p:cNvPr>
          <p:cNvSpPr/>
          <p:nvPr/>
        </p:nvSpPr>
        <p:spPr>
          <a:xfrm>
            <a:off x="361848" y="1361110"/>
            <a:ext cx="489857" cy="506967"/>
          </a:xfrm>
          <a:custGeom>
            <a:avLst/>
            <a:gdLst/>
            <a:ahLst/>
            <a:cxnLst/>
            <a:rect l="l" t="t" r="r" b="b"/>
            <a:pathLst>
              <a:path w="641094" h="663486">
                <a:moveTo>
                  <a:pt x="0" y="0"/>
                </a:moveTo>
                <a:lnTo>
                  <a:pt x="641093" y="0"/>
                </a:lnTo>
                <a:lnTo>
                  <a:pt x="641093" y="663486"/>
                </a:lnTo>
                <a:lnTo>
                  <a:pt x="0" y="663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5D48343B-5295-C5DB-13F6-A5F7EA6B6757}"/>
              </a:ext>
            </a:extLst>
          </p:cNvPr>
          <p:cNvSpPr txBox="1"/>
          <p:nvPr/>
        </p:nvSpPr>
        <p:spPr>
          <a:xfrm>
            <a:off x="851705" y="1373947"/>
            <a:ext cx="5962752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8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FCL</a:t>
            </a:r>
            <a:r>
              <a:rPr kumimoji="1" lang="ja-JP" altLang="en-US" sz="28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における情報基盤</a:t>
            </a:r>
            <a:endParaRPr kumimoji="1" lang="en-US" altLang="ja-JP" sz="3200" dirty="0">
              <a:solidFill>
                <a:srgbClr val="214F8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18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18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データを活用して意思決定や業務改善を行うための土台）</a:t>
            </a:r>
            <a:endParaRPr kumimoji="1" lang="en-US" altLang="ja-JP" sz="1800" dirty="0">
              <a:solidFill>
                <a:srgbClr val="214F8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8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</a:t>
            </a:r>
            <a:r>
              <a:rPr kumimoji="1" lang="en-US" altLang="ja-JP" sz="32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Tableau</a:t>
            </a:r>
            <a:r>
              <a:rPr kumimoji="1" lang="ja-JP" altLang="en-US" sz="28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を用いて作成中</a:t>
            </a:r>
          </a:p>
        </p:txBody>
      </p:sp>
      <p:grpSp>
        <p:nvGrpSpPr>
          <p:cNvPr id="30" name="Group 10">
            <a:extLst>
              <a:ext uri="{FF2B5EF4-FFF2-40B4-BE49-F238E27FC236}">
                <a16:creationId xmlns:a16="http://schemas.microsoft.com/office/drawing/2014/main" id="{E09726EF-E054-1E10-CD52-ED2068E5ED7F}"/>
              </a:ext>
            </a:extLst>
          </p:cNvPr>
          <p:cNvGrpSpPr/>
          <p:nvPr/>
        </p:nvGrpSpPr>
        <p:grpSpPr>
          <a:xfrm>
            <a:off x="2895600" y="1779640"/>
            <a:ext cx="1447800" cy="88437"/>
            <a:chOff x="0" y="0"/>
            <a:chExt cx="2622315" cy="56514"/>
          </a:xfrm>
        </p:grpSpPr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02735114-9810-7F5C-8161-D4A89BDF6FD2}"/>
                </a:ext>
              </a:extLst>
            </p:cNvPr>
            <p:cNvSpPr/>
            <p:nvPr/>
          </p:nvSpPr>
          <p:spPr>
            <a:xfrm>
              <a:off x="0" y="0"/>
              <a:ext cx="2622315" cy="56514"/>
            </a:xfrm>
            <a:custGeom>
              <a:avLst/>
              <a:gdLst/>
              <a:ahLst/>
              <a:cxnLst/>
              <a:rect l="l" t="t" r="r" b="b"/>
              <a:pathLst>
                <a:path w="2622315" h="56514">
                  <a:moveTo>
                    <a:pt x="0" y="0"/>
                  </a:moveTo>
                  <a:lnTo>
                    <a:pt x="2622315" y="0"/>
                  </a:lnTo>
                  <a:lnTo>
                    <a:pt x="2622315" y="56514"/>
                  </a:lnTo>
                  <a:lnTo>
                    <a:pt x="0" y="56514"/>
                  </a:lnTo>
                  <a:close/>
                </a:path>
              </a:pathLst>
            </a:custGeom>
            <a:solidFill>
              <a:srgbClr val="5CDFE5">
                <a:alpha val="29804"/>
              </a:srgbClr>
            </a:solidFill>
          </p:spPr>
        </p:sp>
        <p:sp>
          <p:nvSpPr>
            <p:cNvPr id="32" name="TextBox 12">
              <a:extLst>
                <a:ext uri="{FF2B5EF4-FFF2-40B4-BE49-F238E27FC236}">
                  <a16:creationId xmlns:a16="http://schemas.microsoft.com/office/drawing/2014/main" id="{2B7A2E61-5EE7-BBB7-6D7B-A19FDEDA8B21}"/>
                </a:ext>
              </a:extLst>
            </p:cNvPr>
            <p:cNvSpPr txBox="1"/>
            <p:nvPr/>
          </p:nvSpPr>
          <p:spPr>
            <a:xfrm>
              <a:off x="0" y="-47625"/>
              <a:ext cx="2622315" cy="104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6" name="Group 10">
            <a:extLst>
              <a:ext uri="{FF2B5EF4-FFF2-40B4-BE49-F238E27FC236}">
                <a16:creationId xmlns:a16="http://schemas.microsoft.com/office/drawing/2014/main" id="{F7878781-4DAD-C3AF-DB96-0BA9E56A722D}"/>
              </a:ext>
            </a:extLst>
          </p:cNvPr>
          <p:cNvGrpSpPr/>
          <p:nvPr/>
        </p:nvGrpSpPr>
        <p:grpSpPr>
          <a:xfrm>
            <a:off x="1219200" y="2490184"/>
            <a:ext cx="4114800" cy="88437"/>
            <a:chOff x="0" y="0"/>
            <a:chExt cx="2622315" cy="56514"/>
          </a:xfrm>
        </p:grpSpPr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0BC250E8-968D-BDE4-D7D3-C258B4CC20BD}"/>
                </a:ext>
              </a:extLst>
            </p:cNvPr>
            <p:cNvSpPr/>
            <p:nvPr/>
          </p:nvSpPr>
          <p:spPr>
            <a:xfrm>
              <a:off x="0" y="0"/>
              <a:ext cx="2622315" cy="56514"/>
            </a:xfrm>
            <a:custGeom>
              <a:avLst/>
              <a:gdLst/>
              <a:ahLst/>
              <a:cxnLst/>
              <a:rect l="l" t="t" r="r" b="b"/>
              <a:pathLst>
                <a:path w="2622315" h="56514">
                  <a:moveTo>
                    <a:pt x="0" y="0"/>
                  </a:moveTo>
                  <a:lnTo>
                    <a:pt x="2622315" y="0"/>
                  </a:lnTo>
                  <a:lnTo>
                    <a:pt x="2622315" y="56514"/>
                  </a:lnTo>
                  <a:lnTo>
                    <a:pt x="0" y="56514"/>
                  </a:lnTo>
                  <a:close/>
                </a:path>
              </a:pathLst>
            </a:custGeom>
            <a:solidFill>
              <a:srgbClr val="5CDFE5">
                <a:alpha val="29804"/>
              </a:srgbClr>
            </a:solidFill>
          </p:spPr>
        </p:sp>
        <p:sp>
          <p:nvSpPr>
            <p:cNvPr id="38" name="TextBox 12">
              <a:extLst>
                <a:ext uri="{FF2B5EF4-FFF2-40B4-BE49-F238E27FC236}">
                  <a16:creationId xmlns:a16="http://schemas.microsoft.com/office/drawing/2014/main" id="{544646B4-448F-2B2D-A776-0737831CD983}"/>
                </a:ext>
              </a:extLst>
            </p:cNvPr>
            <p:cNvSpPr txBox="1"/>
            <p:nvPr/>
          </p:nvSpPr>
          <p:spPr>
            <a:xfrm>
              <a:off x="0" y="-47625"/>
              <a:ext cx="2622315" cy="104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Freeform 7">
            <a:extLst>
              <a:ext uri="{FF2B5EF4-FFF2-40B4-BE49-F238E27FC236}">
                <a16:creationId xmlns:a16="http://schemas.microsoft.com/office/drawing/2014/main" id="{FEE9ED0F-9E6F-9962-5EF7-C4B5409B7B01}"/>
              </a:ext>
            </a:extLst>
          </p:cNvPr>
          <p:cNvSpPr/>
          <p:nvPr/>
        </p:nvSpPr>
        <p:spPr>
          <a:xfrm>
            <a:off x="361848" y="3050043"/>
            <a:ext cx="489857" cy="506967"/>
          </a:xfrm>
          <a:custGeom>
            <a:avLst/>
            <a:gdLst/>
            <a:ahLst/>
            <a:cxnLst/>
            <a:rect l="l" t="t" r="r" b="b"/>
            <a:pathLst>
              <a:path w="641094" h="663486">
                <a:moveTo>
                  <a:pt x="0" y="0"/>
                </a:moveTo>
                <a:lnTo>
                  <a:pt x="641093" y="0"/>
                </a:lnTo>
                <a:lnTo>
                  <a:pt x="641093" y="663486"/>
                </a:lnTo>
                <a:lnTo>
                  <a:pt x="0" y="663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A69061A7-2E83-DE97-C95E-769011F9374B}"/>
              </a:ext>
            </a:extLst>
          </p:cNvPr>
          <p:cNvSpPr txBox="1"/>
          <p:nvPr/>
        </p:nvSpPr>
        <p:spPr>
          <a:xfrm>
            <a:off x="851705" y="3082221"/>
            <a:ext cx="547289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用途別に</a:t>
            </a:r>
            <a:endParaRPr kumimoji="1" lang="en-US" altLang="ja-JP" sz="2400" dirty="0">
              <a:solidFill>
                <a:srgbClr val="214F8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計</a:t>
            </a:r>
            <a:r>
              <a:rPr kumimoji="1" lang="ja-JP" altLang="en-US" sz="32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１０</a:t>
            </a:r>
            <a:r>
              <a:rPr kumimoji="1" lang="ja-JP" altLang="en-US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種類のダッシュボードを作成中</a:t>
            </a:r>
          </a:p>
        </p:txBody>
      </p:sp>
      <p:grpSp>
        <p:nvGrpSpPr>
          <p:cNvPr id="42" name="Group 10">
            <a:extLst>
              <a:ext uri="{FF2B5EF4-FFF2-40B4-BE49-F238E27FC236}">
                <a16:creationId xmlns:a16="http://schemas.microsoft.com/office/drawing/2014/main" id="{23A1456D-DE1D-EE29-B39D-88D6F5D906C9}"/>
              </a:ext>
            </a:extLst>
          </p:cNvPr>
          <p:cNvGrpSpPr/>
          <p:nvPr/>
        </p:nvGrpSpPr>
        <p:grpSpPr>
          <a:xfrm>
            <a:off x="1001487" y="3848100"/>
            <a:ext cx="3635826" cy="102262"/>
            <a:chOff x="0" y="0"/>
            <a:chExt cx="2622315" cy="56514"/>
          </a:xfrm>
        </p:grpSpPr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CE5EE694-6F4D-2E3C-13A5-2E7B0CAA04EA}"/>
                </a:ext>
              </a:extLst>
            </p:cNvPr>
            <p:cNvSpPr/>
            <p:nvPr/>
          </p:nvSpPr>
          <p:spPr>
            <a:xfrm>
              <a:off x="0" y="0"/>
              <a:ext cx="2622315" cy="56514"/>
            </a:xfrm>
            <a:custGeom>
              <a:avLst/>
              <a:gdLst/>
              <a:ahLst/>
              <a:cxnLst/>
              <a:rect l="l" t="t" r="r" b="b"/>
              <a:pathLst>
                <a:path w="2622315" h="56514">
                  <a:moveTo>
                    <a:pt x="0" y="0"/>
                  </a:moveTo>
                  <a:lnTo>
                    <a:pt x="2622315" y="0"/>
                  </a:lnTo>
                  <a:lnTo>
                    <a:pt x="2622315" y="56514"/>
                  </a:lnTo>
                  <a:lnTo>
                    <a:pt x="0" y="56514"/>
                  </a:lnTo>
                  <a:close/>
                </a:path>
              </a:pathLst>
            </a:custGeom>
            <a:solidFill>
              <a:srgbClr val="5CDFE5">
                <a:alpha val="29804"/>
              </a:srgbClr>
            </a:solidFill>
          </p:spPr>
        </p:sp>
        <p:sp>
          <p:nvSpPr>
            <p:cNvPr id="44" name="TextBox 12">
              <a:extLst>
                <a:ext uri="{FF2B5EF4-FFF2-40B4-BE49-F238E27FC236}">
                  <a16:creationId xmlns:a16="http://schemas.microsoft.com/office/drawing/2014/main" id="{D1FB9277-241C-A3B4-06BD-795C92859FF5}"/>
                </a:ext>
              </a:extLst>
            </p:cNvPr>
            <p:cNvSpPr txBox="1"/>
            <p:nvPr/>
          </p:nvSpPr>
          <p:spPr>
            <a:xfrm>
              <a:off x="0" y="-47625"/>
              <a:ext cx="2622315" cy="104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3" name="Freeform 7">
            <a:extLst>
              <a:ext uri="{FF2B5EF4-FFF2-40B4-BE49-F238E27FC236}">
                <a16:creationId xmlns:a16="http://schemas.microsoft.com/office/drawing/2014/main" id="{535BC32F-8E3D-7B17-C7E8-8662135C0DDB}"/>
              </a:ext>
            </a:extLst>
          </p:cNvPr>
          <p:cNvSpPr/>
          <p:nvPr/>
        </p:nvSpPr>
        <p:spPr>
          <a:xfrm>
            <a:off x="361848" y="8291065"/>
            <a:ext cx="489857" cy="506967"/>
          </a:xfrm>
          <a:custGeom>
            <a:avLst/>
            <a:gdLst/>
            <a:ahLst/>
            <a:cxnLst/>
            <a:rect l="l" t="t" r="r" b="b"/>
            <a:pathLst>
              <a:path w="641094" h="663486">
                <a:moveTo>
                  <a:pt x="0" y="0"/>
                </a:moveTo>
                <a:lnTo>
                  <a:pt x="641093" y="0"/>
                </a:lnTo>
                <a:lnTo>
                  <a:pt x="641093" y="663486"/>
                </a:lnTo>
                <a:lnTo>
                  <a:pt x="0" y="663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BEFD5E40-E561-111A-CDE0-6C569921574E}"/>
              </a:ext>
            </a:extLst>
          </p:cNvPr>
          <p:cNvSpPr txBox="1"/>
          <p:nvPr/>
        </p:nvSpPr>
        <p:spPr>
          <a:xfrm>
            <a:off x="851705" y="8323243"/>
            <a:ext cx="547289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用途別に</a:t>
            </a:r>
            <a:endParaRPr kumimoji="1" lang="en-US" altLang="ja-JP" sz="2400" dirty="0">
              <a:solidFill>
                <a:srgbClr val="214F8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計</a:t>
            </a:r>
            <a:r>
              <a:rPr kumimoji="1" lang="ja-JP" altLang="en-US" sz="32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１０</a:t>
            </a:r>
            <a:r>
              <a:rPr kumimoji="1" lang="ja-JP" altLang="en-US" sz="2400" dirty="0">
                <a:solidFill>
                  <a:srgbClr val="214F8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種類のダッシュボードを作成中</a:t>
            </a:r>
          </a:p>
        </p:txBody>
      </p:sp>
      <p:grpSp>
        <p:nvGrpSpPr>
          <p:cNvPr id="55" name="Group 10">
            <a:extLst>
              <a:ext uri="{FF2B5EF4-FFF2-40B4-BE49-F238E27FC236}">
                <a16:creationId xmlns:a16="http://schemas.microsoft.com/office/drawing/2014/main" id="{FEE7419F-C81E-7264-377C-4B1F47F87617}"/>
              </a:ext>
            </a:extLst>
          </p:cNvPr>
          <p:cNvGrpSpPr/>
          <p:nvPr/>
        </p:nvGrpSpPr>
        <p:grpSpPr>
          <a:xfrm>
            <a:off x="1001487" y="9089122"/>
            <a:ext cx="3635826" cy="102262"/>
            <a:chOff x="0" y="0"/>
            <a:chExt cx="2622315" cy="56514"/>
          </a:xfrm>
        </p:grpSpPr>
        <p:sp>
          <p:nvSpPr>
            <p:cNvPr id="56" name="Freeform 11">
              <a:extLst>
                <a:ext uri="{FF2B5EF4-FFF2-40B4-BE49-F238E27FC236}">
                  <a16:creationId xmlns:a16="http://schemas.microsoft.com/office/drawing/2014/main" id="{E587EDF9-2724-88C4-601D-66A59763A9B6}"/>
                </a:ext>
              </a:extLst>
            </p:cNvPr>
            <p:cNvSpPr/>
            <p:nvPr/>
          </p:nvSpPr>
          <p:spPr>
            <a:xfrm>
              <a:off x="0" y="0"/>
              <a:ext cx="2622315" cy="56514"/>
            </a:xfrm>
            <a:custGeom>
              <a:avLst/>
              <a:gdLst/>
              <a:ahLst/>
              <a:cxnLst/>
              <a:rect l="l" t="t" r="r" b="b"/>
              <a:pathLst>
                <a:path w="2622315" h="56514">
                  <a:moveTo>
                    <a:pt x="0" y="0"/>
                  </a:moveTo>
                  <a:lnTo>
                    <a:pt x="2622315" y="0"/>
                  </a:lnTo>
                  <a:lnTo>
                    <a:pt x="2622315" y="56514"/>
                  </a:lnTo>
                  <a:lnTo>
                    <a:pt x="0" y="56514"/>
                  </a:lnTo>
                  <a:close/>
                </a:path>
              </a:pathLst>
            </a:custGeom>
            <a:solidFill>
              <a:srgbClr val="5CDFE5">
                <a:alpha val="29804"/>
              </a:srgbClr>
            </a:solidFill>
          </p:spPr>
        </p:sp>
        <p:sp>
          <p:nvSpPr>
            <p:cNvPr id="57" name="TextBox 12">
              <a:extLst>
                <a:ext uri="{FF2B5EF4-FFF2-40B4-BE49-F238E27FC236}">
                  <a16:creationId xmlns:a16="http://schemas.microsoft.com/office/drawing/2014/main" id="{74D7D1ED-B9B0-0CD0-4D7D-D56140821023}"/>
                </a:ext>
              </a:extLst>
            </p:cNvPr>
            <p:cNvSpPr txBox="1"/>
            <p:nvPr/>
          </p:nvSpPr>
          <p:spPr>
            <a:xfrm>
              <a:off x="0" y="-47625"/>
              <a:ext cx="2622315" cy="104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58192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1167</TotalTime>
  <Words>537</Words>
  <Application>Microsoft Office PowerPoint</Application>
  <PresentationFormat>ユーザー設定</PresentationFormat>
  <Paragraphs>96</Paragraphs>
  <Slides>3</Slides>
  <Notes>0</Notes>
  <HiddenSlides>1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11" baseType="lpstr">
      <vt:lpstr>Noto Sans JP Bold</vt:lpstr>
      <vt:lpstr>Calibri</vt:lpstr>
      <vt:lpstr>游ゴシック</vt:lpstr>
      <vt:lpstr>Meiryo UI</vt:lpstr>
      <vt:lpstr>UD デジタル 教科書体 NK-B</vt:lpstr>
      <vt:lpstr>BIZ UDPゴシック</vt:lpstr>
      <vt:lpstr>Arial</vt:lpstr>
      <vt:lpstr>Office Theme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青　白　シンプル　ビジネス　営業資料　サービスの提案書　プレゼンテーション</dc:title>
  <dc:creator>山下将平</dc:creator>
  <cp:lastModifiedBy>将平 山下</cp:lastModifiedBy>
  <cp:revision>15</cp:revision>
  <dcterms:created xsi:type="dcterms:W3CDTF">2006-08-16T00:00:00Z</dcterms:created>
  <dcterms:modified xsi:type="dcterms:W3CDTF">2025-05-18T13:52:06Z</dcterms:modified>
  <dc:identifier>DAGYqtt70fk</dc:identifier>
</cp:coreProperties>
</file>